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60" autoAdjust="0"/>
    <p:restoredTop sz="94707" autoAdjust="0"/>
  </p:normalViewPr>
  <p:slideViewPr>
    <p:cSldViewPr>
      <p:cViewPr varScale="1">
        <p:scale>
          <a:sx n="88" d="100"/>
          <a:sy n="88" d="100"/>
        </p:scale>
        <p:origin x="-552" y="-96"/>
      </p:cViewPr>
      <p:guideLst>
        <p:guide orient="horz" pos="2160"/>
        <p:guide pos="2880"/>
      </p:guideLst>
    </p:cSldViewPr>
  </p:slideViewPr>
  <p:outlineViewPr>
    <p:cViewPr>
      <p:scale>
        <a:sx n="33" d="100"/>
        <a:sy n="33" d="100"/>
      </p:scale>
      <p:origin x="0" y="71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367F4F-1DF6-4558-B69F-55FD9796AB70}" type="datetimeFigureOut">
              <a:rPr lang="fa-IR" smtClean="0"/>
              <a:pPr/>
              <a:t>1434/01/07</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BE3A9B-2563-4883-BAE4-285BAC39C6D8}"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47BE3A9B-2563-4883-BAE4-285BAC39C6D8}"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367F4F-1DF6-4558-B69F-55FD9796AB70}" type="datetimeFigureOut">
              <a:rPr lang="fa-IR" smtClean="0"/>
              <a:pPr/>
              <a:t>1434/01/07</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7BE3A9B-2563-4883-BAE4-285BAC39C6D8}"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367F4F-1DF6-4558-B69F-55FD9796AB70}" type="datetimeFigureOut">
              <a:rPr lang="fa-IR" smtClean="0"/>
              <a:pPr/>
              <a:t>1434/01/07</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BE3A9B-2563-4883-BAE4-285BAC39C6D8}"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367F4F-1DF6-4558-B69F-55FD9796AB70}" type="datetimeFigureOut">
              <a:rPr lang="fa-IR" smtClean="0"/>
              <a:pPr/>
              <a:t>1434/01/07</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BE3A9B-2563-4883-BAE4-285BAC39C6D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buFontTx/>
              <a:buNone/>
            </a:pPr>
            <a:r>
              <a:rPr lang="fa-IR" sz="4400" dirty="0" smtClean="0">
                <a:cs typeface="+mn-cs"/>
              </a:rPr>
              <a:t>اختلالات اضطرابي جدايي</a:t>
            </a:r>
            <a:endParaRPr lang="fa-IR" sz="4400" dirty="0">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72816"/>
            <a:ext cx="8291264" cy="4234475"/>
          </a:xfrm>
        </p:spPr>
        <p:txBody>
          <a:bodyPr>
            <a:normAutofit/>
          </a:bodyPr>
          <a:lstStyle/>
          <a:p>
            <a:pPr>
              <a:buFontTx/>
              <a:buNone/>
            </a:pPr>
            <a:r>
              <a:rPr lang="fa-IR" sz="2000" dirty="0" smtClean="0">
                <a:cs typeface="+mn-cs"/>
              </a:rPr>
              <a:t>اختلالات اضطرابی جزو شایعترین اختلالات در کودکی و نوجوانی محسوب می شوند. و بیش از 10 درصد این گروه سنی در مقطعی از رشد دچار این اختلالات می شوند. اضطراب جدایی یک پدیده ی رشد عالمگیر انسان است که در شیرخواران کمتر از 1 سال تظاهر می کند و نشان دهنده آگاهی کودک نسبت به جدایی از مادر یا مراقب اصیلش است. اضطراب جدایی هنجار بین 9 ماهگی تا 18 ماهگی به اوج خود می رسد و تا حدود5/2 سالگی کاهش می یابد. که این کاهش به کودکان خردسال امکان می دهد. در مراکز پیش دبستانی براحتی دوری از والدین را تحمل کنند. اضطراب جدایی یا اضطراب بیگانه احتمالاً برای انسان ارزش بقا دارد بروز اضطراب جدایی گذرا همچنین در کودکان خردسال هنگامی که برای اولین بار وارد مدرسه می شوند، طبیعی است. </a:t>
            </a:r>
            <a:endParaRPr lang="en-US" sz="2000" dirty="0" smtClean="0">
              <a:cs typeface="+mn-cs"/>
            </a:endParaRPr>
          </a:p>
          <a:p>
            <a:pPr>
              <a:buFontTx/>
              <a:buNone/>
            </a:pPr>
            <a:r>
              <a:rPr lang="fa-IR" sz="2000" dirty="0" smtClean="0">
                <a:cs typeface="+mn-cs"/>
              </a:rPr>
              <a:t>اختلال اضطراب جدایی همراه با گنگی انتخابی دو اختلال اضطراب هستند که فعلاً در بخش کودکان و نوجوانان </a:t>
            </a:r>
            <a:r>
              <a:rPr lang="en-US" sz="2000" dirty="0" smtClean="0">
                <a:cs typeface="+mn-cs"/>
              </a:rPr>
              <a:t>OSM-IV-IR</a:t>
            </a:r>
            <a:r>
              <a:rPr lang="fa-IR" sz="2000" dirty="0" smtClean="0">
                <a:cs typeface="+mn-cs"/>
              </a:rPr>
              <a:t> وجود دارند، هر چند شروع کودکی تمامی اختلالات اضطرابی پدیده ای شایع است.</a:t>
            </a:r>
            <a:endParaRPr lang="en-US" sz="2000" dirty="0" smtClean="0">
              <a:cs typeface="+mn-cs"/>
            </a:endParaRPr>
          </a:p>
          <a:p>
            <a:pPr>
              <a:buFontTx/>
              <a:buNone/>
            </a:pPr>
            <a:endParaRPr lang="fa-IR" sz="2000" dirty="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normAutofit fontScale="92500" lnSpcReduction="20000"/>
          </a:bodyPr>
          <a:lstStyle/>
          <a:p>
            <a:pPr>
              <a:buFontTx/>
              <a:buNone/>
            </a:pPr>
            <a:r>
              <a:rPr lang="fa-IR" sz="2000" b="1" dirty="0" smtClean="0">
                <a:cs typeface="+mn-cs"/>
              </a:rPr>
              <a:t>* آسبب شناسی </a:t>
            </a:r>
            <a:endParaRPr lang="en-US" sz="2000" dirty="0" smtClean="0">
              <a:cs typeface="+mn-cs"/>
            </a:endParaRPr>
          </a:p>
          <a:p>
            <a:pPr>
              <a:buFontTx/>
              <a:buNone/>
            </a:pPr>
            <a:r>
              <a:rPr lang="fa-IR" sz="2000" dirty="0" smtClean="0">
                <a:cs typeface="+mn-cs"/>
              </a:rPr>
              <a:t>1- عوامل زیستی – روانی – اجتماعی </a:t>
            </a:r>
            <a:endParaRPr lang="en-US" sz="2000" dirty="0" smtClean="0">
              <a:cs typeface="+mn-cs"/>
            </a:endParaRPr>
          </a:p>
          <a:p>
            <a:pPr>
              <a:buFontTx/>
              <a:buNone/>
            </a:pPr>
            <a:r>
              <a:rPr lang="fa-IR" sz="2000" dirty="0" smtClean="0">
                <a:cs typeface="+mn-cs"/>
              </a:rPr>
              <a:t>2- عوامل یادگیری اجتماعی </a:t>
            </a:r>
            <a:endParaRPr lang="en-US" sz="2000" dirty="0" smtClean="0">
              <a:cs typeface="+mn-cs"/>
            </a:endParaRPr>
          </a:p>
          <a:p>
            <a:pPr>
              <a:buFontTx/>
              <a:buNone/>
            </a:pPr>
            <a:r>
              <a:rPr lang="fa-IR" sz="2000" dirty="0" smtClean="0">
                <a:cs typeface="+mn-cs"/>
              </a:rPr>
              <a:t>3- عوامل ژنتیک </a:t>
            </a:r>
            <a:endParaRPr lang="en-US" sz="2000" dirty="0" smtClean="0">
              <a:cs typeface="+mn-cs"/>
            </a:endParaRPr>
          </a:p>
          <a:p>
            <a:pPr>
              <a:buFontTx/>
              <a:buNone/>
            </a:pPr>
            <a:r>
              <a:rPr lang="fa-IR" sz="2000" b="1" dirty="0" smtClean="0">
                <a:cs typeface="+mn-cs"/>
              </a:rPr>
              <a:t>* تشخیص و خصوصیات بالینی </a:t>
            </a:r>
            <a:endParaRPr lang="en-US" sz="2000" dirty="0" smtClean="0">
              <a:cs typeface="+mn-cs"/>
            </a:endParaRPr>
          </a:p>
          <a:p>
            <a:pPr>
              <a:buFontTx/>
              <a:buNone/>
            </a:pPr>
            <a:r>
              <a:rPr lang="fa-IR" sz="2000" dirty="0" smtClean="0">
                <a:cs typeface="+mn-cs"/>
              </a:rPr>
              <a:t>اختلال اضطراب جدایی، اختلال اضطراب فراگیر و جمعیت هراسی در کودکان و نوجوانان بسیار به هم مرتبطند زیرا در اکثر کودکان اگر یکی از ایندو اختلال موجود باشد. اختلال دیگر نیز وجود دارد. این اختلال اضطرا ب شایع ترین اختلال اضطرابی در دوران کودکی است . اما در 30% موارد کودک مبتلا به اختلال اضطراب فراگیر به طور همزمان مبتلا به 2 اختلال دیگر نیز هست. </a:t>
            </a:r>
            <a:endParaRPr lang="en-US" sz="2000" dirty="0" smtClean="0">
              <a:cs typeface="+mn-cs"/>
            </a:endParaRPr>
          </a:p>
          <a:p>
            <a:pPr>
              <a:buFontTx/>
              <a:buNone/>
            </a:pPr>
            <a:r>
              <a:rPr lang="fa-IR" sz="2000" dirty="0" smtClean="0">
                <a:cs typeface="+mn-cs"/>
              </a:rPr>
              <a:t>این اختلال واجد ملاک های تشخیصی می باشد. با </a:t>
            </a:r>
            <a:br>
              <a:rPr lang="fa-IR" sz="2000" dirty="0" smtClean="0">
                <a:cs typeface="+mn-cs"/>
              </a:rPr>
            </a:br>
            <a:r>
              <a:rPr lang="fa-IR" sz="2000" dirty="0" smtClean="0">
                <a:cs typeface="+mn-cs"/>
              </a:rPr>
              <a:t>3 علامت از علایم زیر به مدت حداقل 4 هفته تظاهر کند. </a:t>
            </a:r>
            <a:endParaRPr lang="en-US" sz="2000" dirty="0" smtClean="0">
              <a:cs typeface="+mn-cs"/>
            </a:endParaRPr>
          </a:p>
          <a:p>
            <a:pPr>
              <a:buFontTx/>
              <a:buNone/>
            </a:pPr>
            <a:r>
              <a:rPr lang="fa-IR" sz="2000" dirty="0" smtClean="0">
                <a:cs typeface="+mn-cs"/>
              </a:rPr>
              <a:t>1- نگرانی مفرط و مداوم در مورد از دست دادن یا آسیب دیدن احتمالی افراد مورد دلبستگی عمده </a:t>
            </a:r>
            <a:endParaRPr lang="en-US" sz="2000" dirty="0" smtClean="0">
              <a:cs typeface="+mn-cs"/>
            </a:endParaRPr>
          </a:p>
          <a:p>
            <a:pPr>
              <a:buFontTx/>
              <a:buNone/>
            </a:pPr>
            <a:r>
              <a:rPr lang="fa-IR" sz="2000" dirty="0" smtClean="0">
                <a:cs typeface="+mn-cs"/>
              </a:rPr>
              <a:t>2- نگرانی مفرط و مداوم در مورد اینکه رویدادی نامطلوب موجب جدایی فرد از شخص مورد دلبستگی عمده شود. </a:t>
            </a:r>
            <a:endParaRPr lang="en-US" sz="2000" dirty="0" smtClean="0">
              <a:cs typeface="+mn-cs"/>
            </a:endParaRPr>
          </a:p>
          <a:p>
            <a:pPr>
              <a:buFontTx/>
              <a:buNone/>
            </a:pPr>
            <a:r>
              <a:rPr lang="fa-IR" sz="2000" dirty="0" smtClean="0">
                <a:cs typeface="+mn-cs"/>
              </a:rPr>
              <a:t>3- بی میلی و امتناع مداوم از رفتن به مدرسه یا جای دیگر به دلیل ترس از جدایی </a:t>
            </a:r>
            <a:endParaRPr lang="en-US" sz="2000" dirty="0" smtClean="0">
              <a:cs typeface="+mn-cs"/>
            </a:endParaRPr>
          </a:p>
          <a:p>
            <a:pPr>
              <a:buFontTx/>
              <a:buNone/>
            </a:pPr>
            <a:r>
              <a:rPr lang="fa-IR" sz="2000" dirty="0" smtClean="0">
                <a:cs typeface="+mn-cs"/>
              </a:rPr>
              <a:t>4- بی میلی یا ترس مداوم و شدید از تنها ماندن یا ماندن در خانه بدون اشخاص مورد وابسته یا حضور در سایر محیط ها بدون افراد بزرگ سال مهم زندگی بیمار </a:t>
            </a:r>
            <a:endParaRPr lang="en-US" sz="2000" dirty="0" smtClean="0">
              <a:cs typeface="+mn-cs"/>
            </a:endParaRPr>
          </a:p>
          <a:p>
            <a:pPr>
              <a:buFontTx/>
              <a:buNone/>
            </a:pPr>
            <a:r>
              <a:rPr lang="fa-IR" sz="2000" dirty="0" smtClean="0">
                <a:cs typeface="+mn-cs"/>
              </a:rPr>
              <a:t>5- بی میلی یا امتناع از خوابیدن </a:t>
            </a:r>
            <a:endParaRPr lang="en-US" sz="2000" dirty="0" smtClean="0">
              <a:cs typeface="+mn-cs"/>
            </a:endParaRPr>
          </a:p>
          <a:p>
            <a:pPr>
              <a:buFontTx/>
              <a:buNone/>
            </a:pPr>
            <a:r>
              <a:rPr lang="fa-IR" sz="2000" dirty="0" smtClean="0">
                <a:cs typeface="+mn-cs"/>
              </a:rPr>
              <a:t>6- کابوس های تکراری با مضمون جدایی </a:t>
            </a:r>
            <a:endParaRPr lang="en-US" sz="2000" dirty="0" smtClean="0">
              <a:cs typeface="+mn-cs"/>
            </a:endParaRPr>
          </a:p>
          <a:p>
            <a:pPr>
              <a:buFontTx/>
              <a:buNone/>
            </a:pPr>
            <a:r>
              <a:rPr lang="fa-IR" sz="2000" dirty="0" smtClean="0">
                <a:cs typeface="+mn-cs"/>
              </a:rPr>
              <a:t>7- شکایات مکرر از علایم جسمی از جمله : سردرد و دل درد </a:t>
            </a:r>
            <a:endParaRPr lang="en-US" sz="2000" dirty="0" smtClean="0">
              <a:cs typeface="+mn-cs"/>
            </a:endParaRPr>
          </a:p>
          <a:p>
            <a:pPr>
              <a:buFontTx/>
              <a:buNone/>
            </a:pPr>
            <a:r>
              <a:rPr lang="fa-IR" sz="2000" dirty="0" smtClean="0">
                <a:cs typeface="+mn-cs"/>
              </a:rPr>
              <a:t>8- ناراحتی مفرط عودکننده هنگام جدایی یا انتظار جدایی از خانه یا اشخاص مورد دلبستگی عمده </a:t>
            </a:r>
            <a:endParaRPr lang="fa-IR" sz="2000" dirty="0">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lstStyle/>
          <a:p>
            <a:pPr>
              <a:lnSpc>
                <a:spcPct val="150000"/>
              </a:lnSpc>
              <a:buFontTx/>
              <a:buNone/>
            </a:pPr>
            <a:r>
              <a:rPr lang="fa-IR" sz="2000" b="1" dirty="0" smtClean="0">
                <a:cs typeface="+mn-cs"/>
              </a:rPr>
              <a:t>* ملاکهای تشخیصی </a:t>
            </a:r>
            <a:r>
              <a:rPr lang="en-US" sz="2000" b="1" dirty="0" smtClean="0">
                <a:cs typeface="+mn-cs"/>
              </a:rPr>
              <a:t>DSM-IV-IR</a:t>
            </a:r>
            <a:r>
              <a:rPr lang="fa-IR" sz="2000" b="1" dirty="0" smtClean="0">
                <a:cs typeface="+mn-cs"/>
              </a:rPr>
              <a:t> </a:t>
            </a:r>
            <a:endParaRPr lang="en-US" sz="2000" dirty="0" smtClean="0">
              <a:cs typeface="+mn-cs"/>
            </a:endParaRPr>
          </a:p>
          <a:p>
            <a:pPr>
              <a:lnSpc>
                <a:spcPct val="150000"/>
              </a:lnSpc>
              <a:buFontTx/>
              <a:buNone/>
            </a:pPr>
            <a:r>
              <a:rPr lang="fa-IR" sz="2000" dirty="0" smtClean="0">
                <a:cs typeface="+mn-cs"/>
              </a:rPr>
              <a:t>الف) اضطراب مفرط و از لحاظ رشدی نامتناسب در مورد جدایی از خانه یا کسانی که کودک به آنها دلبستگی دارد. </a:t>
            </a:r>
            <a:endParaRPr lang="en-US" sz="2000" dirty="0" smtClean="0">
              <a:cs typeface="+mn-cs"/>
            </a:endParaRPr>
          </a:p>
          <a:p>
            <a:pPr>
              <a:lnSpc>
                <a:spcPct val="150000"/>
              </a:lnSpc>
              <a:buFontTx/>
              <a:buNone/>
            </a:pPr>
            <a:r>
              <a:rPr lang="fa-IR" sz="2000" dirty="0" smtClean="0">
                <a:cs typeface="+mn-cs"/>
              </a:rPr>
              <a:t>ب ) طول مدت اختلال حداقل 4 هفته </a:t>
            </a:r>
            <a:endParaRPr lang="en-US" sz="2000" dirty="0" smtClean="0">
              <a:cs typeface="+mn-cs"/>
            </a:endParaRPr>
          </a:p>
          <a:p>
            <a:pPr>
              <a:lnSpc>
                <a:spcPct val="150000"/>
              </a:lnSpc>
              <a:buFontTx/>
              <a:buNone/>
            </a:pPr>
            <a:r>
              <a:rPr lang="fa-IR" sz="2000" dirty="0" smtClean="0">
                <a:cs typeface="+mn-cs"/>
              </a:rPr>
              <a:t>پ) شروع اختلال قبل از 18 سالگی </a:t>
            </a:r>
            <a:endParaRPr lang="en-US" sz="2000" dirty="0" smtClean="0">
              <a:cs typeface="+mn-cs"/>
            </a:endParaRPr>
          </a:p>
          <a:p>
            <a:pPr>
              <a:lnSpc>
                <a:spcPct val="150000"/>
              </a:lnSpc>
              <a:buFontTx/>
              <a:buNone/>
            </a:pPr>
            <a:r>
              <a:rPr lang="fa-IR" sz="2000" dirty="0" smtClean="0">
                <a:cs typeface="+mn-cs"/>
              </a:rPr>
              <a:t>ت) این اختلال سبب ناراحتی قابل ملاحظه ای بالینی یا تخریب در عملکرد اجتماعی تحصیلی (شغلی) یا سایر زمینه های مهم کارکردی می شود. </a:t>
            </a:r>
            <a:endParaRPr lang="en-US" sz="2000" dirty="0" smtClean="0">
              <a:cs typeface="+mn-cs"/>
            </a:endParaRPr>
          </a:p>
          <a:p>
            <a:pPr>
              <a:lnSpc>
                <a:spcPct val="150000"/>
              </a:lnSpc>
              <a:buFontTx/>
              <a:buNone/>
            </a:pPr>
            <a:r>
              <a:rPr lang="fa-IR" sz="2000" dirty="0" smtClean="0">
                <a:cs typeface="+mn-cs"/>
              </a:rPr>
              <a:t>(ث) اختلال منحصراً در جریان فاقد رشد، اسکیزوفرنی یا سایر اختلالات روان پریشی روی نداده و در نوجوانان و بالغین براساس اختلال هول همراه با بازار هراسی قابل توجیه نیست و خصوصیات اصلی اختلال اضطراب جدایی، اضطراب شدیدی است که هنگام جدایی از والدین خانه یا سایر محیط های آشنا ظاهر می شود. </a:t>
            </a:r>
            <a:endParaRPr lang="en-US" sz="2000" dirty="0" smtClean="0">
              <a:cs typeface="+mn-cs"/>
            </a:endParaRPr>
          </a:p>
          <a:p>
            <a:pPr>
              <a:buFontTx/>
              <a:buNone/>
            </a:pPr>
            <a:endParaRPr lang="fa-IR" sz="2000" dirty="0">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lstStyle/>
          <a:p>
            <a:pPr>
              <a:buFontTx/>
              <a:buNone/>
            </a:pPr>
            <a:r>
              <a:rPr lang="fa-IR" sz="2000" b="1" dirty="0" smtClean="0">
                <a:cs typeface="+mn-cs"/>
              </a:rPr>
              <a:t>* درمان :</a:t>
            </a:r>
            <a:endParaRPr lang="en-US" sz="2000" dirty="0" smtClean="0">
              <a:cs typeface="+mn-cs"/>
            </a:endParaRPr>
          </a:p>
          <a:p>
            <a:pPr>
              <a:lnSpc>
                <a:spcPct val="200000"/>
              </a:lnSpc>
              <a:buFontTx/>
              <a:buNone/>
            </a:pPr>
            <a:r>
              <a:rPr lang="fa-IR" sz="2000" dirty="0" smtClean="0">
                <a:cs typeface="+mn-cs"/>
              </a:rPr>
              <a:t> درمان اختلال اضطرابی جدایی با توجه به علایم هم پوشان و هم ابتلایی بالای این اختلالات اغلب با هم مطرح می شوند، رویکرد درمان می تواند شامل : </a:t>
            </a:r>
            <a:endParaRPr lang="en-US" sz="2000" dirty="0" smtClean="0">
              <a:cs typeface="+mn-cs"/>
            </a:endParaRPr>
          </a:p>
          <a:p>
            <a:pPr>
              <a:lnSpc>
                <a:spcPct val="200000"/>
              </a:lnSpc>
              <a:buFontTx/>
              <a:buNone/>
            </a:pPr>
            <a:r>
              <a:rPr lang="en-US" sz="2000" dirty="0" smtClean="0">
                <a:cs typeface="+mn-cs"/>
              </a:rPr>
              <a:t>CBT</a:t>
            </a:r>
            <a:r>
              <a:rPr lang="fa-IR" sz="2000" dirty="0" smtClean="0">
                <a:cs typeface="+mn-cs"/>
              </a:rPr>
              <a:t> ، آموزش خانواده، مداخله روانی، اجتماعی و مداخلات دارویی باشد و </a:t>
            </a:r>
            <a:r>
              <a:rPr lang="en-US" sz="2000" dirty="0" smtClean="0">
                <a:cs typeface="+mn-cs"/>
              </a:rPr>
              <a:t>CBT</a:t>
            </a:r>
            <a:r>
              <a:rPr lang="fa-IR" sz="2000" dirty="0" smtClean="0">
                <a:cs typeface="+mn-cs"/>
              </a:rPr>
              <a:t> را می توان در خط اول درمان دانست و از داروی فلووکسامین به عنوان اثربخشی استفاده می شود. </a:t>
            </a:r>
            <a:endParaRPr lang="en-US" sz="2000" dirty="0" smtClean="0">
              <a:cs typeface="+mn-cs"/>
            </a:endParaRPr>
          </a:p>
          <a:p>
            <a:pPr>
              <a:buFontTx/>
              <a:buNone/>
            </a:pPr>
            <a:endParaRPr lang="fa-IR" sz="2000" dirty="0">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normAutofit/>
          </a:bodyPr>
          <a:lstStyle/>
          <a:p>
            <a:pPr>
              <a:buFontTx/>
              <a:buNone/>
            </a:pPr>
            <a:r>
              <a:rPr lang="fa-IR" sz="2000" b="1" dirty="0" smtClean="0">
                <a:cs typeface="+mn-cs"/>
              </a:rPr>
              <a:t>* اقدامات پرستاری </a:t>
            </a:r>
            <a:endParaRPr lang="en-US" sz="2000" dirty="0" smtClean="0">
              <a:cs typeface="+mn-cs"/>
            </a:endParaRPr>
          </a:p>
          <a:p>
            <a:pPr>
              <a:buFontTx/>
              <a:buNone/>
            </a:pPr>
            <a:r>
              <a:rPr lang="fa-IR" sz="2000" dirty="0" smtClean="0">
                <a:cs typeface="+mn-cs"/>
              </a:rPr>
              <a:t>1- فراهم آوردن آزمونهای روان شناختی برای ارزیابی شدت اضطراب مراجع و به دست آوردن بینش بیشتر در مورد عوامل پویایی که زیر بنای نشانگان را تشکیل می دهند. </a:t>
            </a:r>
            <a:endParaRPr lang="en-US" sz="2000" dirty="0" smtClean="0">
              <a:cs typeface="+mn-cs"/>
            </a:endParaRPr>
          </a:p>
          <a:p>
            <a:pPr>
              <a:buFontTx/>
              <a:buNone/>
            </a:pPr>
            <a:r>
              <a:rPr lang="fa-IR" sz="2000" dirty="0" smtClean="0">
                <a:cs typeface="+mn-cs"/>
              </a:rPr>
              <a:t>2- بازخورد دادن به مراجع و خانواده اش در رابطه با نتایج آزمونهای روانشناختی </a:t>
            </a:r>
            <a:endParaRPr lang="en-US" sz="2000" dirty="0" smtClean="0">
              <a:cs typeface="+mn-cs"/>
            </a:endParaRPr>
          </a:p>
          <a:p>
            <a:pPr>
              <a:buFontTx/>
              <a:buNone/>
            </a:pPr>
            <a:r>
              <a:rPr lang="fa-IR" sz="2000" dirty="0" smtClean="0">
                <a:cs typeface="+mn-cs"/>
              </a:rPr>
              <a:t>3- مشخص کردن باورهای شناختی غیرعقلانی که براساس ساخت اضطراب یا ترس در مراجع را تشکیل می دهد. </a:t>
            </a:r>
            <a:endParaRPr lang="en-US" sz="2000" dirty="0" smtClean="0">
              <a:cs typeface="+mn-cs"/>
            </a:endParaRPr>
          </a:p>
          <a:p>
            <a:pPr>
              <a:buFontTx/>
              <a:buNone/>
            </a:pPr>
            <a:r>
              <a:rPr lang="fa-IR" sz="2000" dirty="0" smtClean="0">
                <a:cs typeface="+mn-cs"/>
              </a:rPr>
              <a:t>4- اقدام کردن برای مهار ترس های شبانه به صورت مؤثر که با کاهش حضور والدین در شب نزد بیمار مشخص می شود. </a:t>
            </a:r>
            <a:endParaRPr lang="en-US" sz="2000" dirty="0" smtClean="0">
              <a:cs typeface="+mn-cs"/>
            </a:endParaRPr>
          </a:p>
          <a:p>
            <a:pPr>
              <a:buFontTx/>
              <a:buNone/>
            </a:pPr>
            <a:r>
              <a:rPr lang="fa-IR" sz="2000" dirty="0" smtClean="0">
                <a:cs typeface="+mn-cs"/>
              </a:rPr>
              <a:t>5- دادن یک سری راهنمایی به مراجع در جهت صرف مدت زمان طولانی و افزایش تدریجی آن در بازیهای انفرادی یا بازی با دوستان بعد از مدرسه </a:t>
            </a:r>
            <a:endParaRPr lang="en-US" sz="2000" dirty="0" smtClean="0">
              <a:cs typeface="+mn-cs"/>
            </a:endParaRPr>
          </a:p>
          <a:p>
            <a:pPr>
              <a:buFontTx/>
              <a:buNone/>
            </a:pPr>
            <a:r>
              <a:rPr lang="fa-IR" sz="2000" dirty="0" smtClean="0">
                <a:cs typeface="+mn-cs"/>
              </a:rPr>
              <a:t>6- کمک به حضور در مدرسه از طریق کاهش فراوانی غیبت های غیرموجه </a:t>
            </a:r>
            <a:endParaRPr lang="en-US" sz="2000" dirty="0" smtClean="0">
              <a:cs typeface="+mn-cs"/>
            </a:endParaRPr>
          </a:p>
          <a:p>
            <a:pPr>
              <a:buFontTx/>
              <a:buNone/>
            </a:pPr>
            <a:r>
              <a:rPr lang="fa-IR" sz="2000" dirty="0" smtClean="0">
                <a:cs typeface="+mn-cs"/>
              </a:rPr>
              <a:t>7- کمک به افزایش طول مدت برخورد با همسالان به دور از وجود هر گونه نزدیکی با والدین </a:t>
            </a:r>
            <a:endParaRPr lang="en-US" sz="2000" dirty="0" smtClean="0">
              <a:cs typeface="+mn-cs"/>
            </a:endParaRPr>
          </a:p>
          <a:p>
            <a:pPr>
              <a:buFontTx/>
              <a:buNone/>
            </a:pPr>
            <a:r>
              <a:rPr lang="fa-IR" sz="2000" dirty="0" smtClean="0">
                <a:cs typeface="+mn-cs"/>
              </a:rPr>
              <a:t>8- اجرای جلسات خانواده درمانی برای تشخیص عوامل پویایی که در ظاهرشدن ترس ها و اضطراب جدایی در مراجع دخیل هستند. </a:t>
            </a:r>
            <a:endParaRPr lang="en-US" sz="2000" dirty="0" smtClean="0">
              <a:cs typeface="+mn-cs"/>
            </a:endParaRPr>
          </a:p>
          <a:p>
            <a:pPr>
              <a:buFontTx/>
              <a:buNone/>
            </a:pPr>
            <a:r>
              <a:rPr lang="fa-IR" sz="2000" dirty="0" smtClean="0">
                <a:cs typeface="+mn-cs"/>
              </a:rPr>
              <a:t>9- افزایش روابط متقابل و صمیمی میان والدین </a:t>
            </a:r>
            <a:endParaRPr lang="en-US" sz="2000" dirty="0" smtClean="0">
              <a:cs typeface="+mn-cs"/>
            </a:endParaRPr>
          </a:p>
          <a:p>
            <a:pPr>
              <a:buFontTx/>
              <a:buNone/>
            </a:pPr>
            <a:r>
              <a:rPr lang="fa-IR" sz="2000" dirty="0" smtClean="0">
                <a:cs typeface="+mn-cs"/>
              </a:rPr>
              <a:t>10- افزایش عبارتهای حاکی از توصیف مثبت خود </a:t>
            </a:r>
            <a:endParaRPr lang="fa-IR" sz="2000" dirty="0">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91264" cy="5746643"/>
          </a:xfrm>
        </p:spPr>
        <p:txBody>
          <a:bodyPr>
            <a:normAutofit/>
          </a:bodyPr>
          <a:lstStyle/>
          <a:p>
            <a:pPr>
              <a:buFontTx/>
              <a:buNone/>
            </a:pPr>
            <a:r>
              <a:rPr lang="fa-IR" sz="2000" dirty="0" smtClean="0">
                <a:cs typeface="+mn-cs"/>
              </a:rPr>
              <a:t>11- ارزیابی و تشخیص تعارض احتمالی میان والدین و اختلافات موجود میان کودک و والدین </a:t>
            </a:r>
            <a:endParaRPr lang="en-US" sz="2000" dirty="0" smtClean="0">
              <a:cs typeface="+mn-cs"/>
            </a:endParaRPr>
          </a:p>
          <a:p>
            <a:pPr>
              <a:buFontTx/>
              <a:buNone/>
            </a:pPr>
            <a:r>
              <a:rPr lang="fa-IR" sz="2000" dirty="0" smtClean="0">
                <a:cs typeface="+mn-cs"/>
              </a:rPr>
              <a:t>12- دادن داروهای تجویز شده طبق نظر پزشک </a:t>
            </a:r>
            <a:endParaRPr lang="en-US" sz="2000" dirty="0" smtClean="0">
              <a:cs typeface="+mn-cs"/>
            </a:endParaRPr>
          </a:p>
          <a:p>
            <a:pPr>
              <a:buFontTx/>
              <a:buNone/>
            </a:pPr>
            <a:r>
              <a:rPr lang="fa-IR" sz="2000" dirty="0" smtClean="0">
                <a:cs typeface="+mn-cs"/>
              </a:rPr>
              <a:t>13- هدایت کردن در این جهت که زمان بیشتری را به دور از خانه سپری کرده و یا تکلیف خاصی را خارج از منزل با مراجع انجام داده است. </a:t>
            </a:r>
            <a:endParaRPr lang="en-US" sz="2000" dirty="0" smtClean="0">
              <a:cs typeface="+mn-cs"/>
            </a:endParaRPr>
          </a:p>
          <a:p>
            <a:pPr>
              <a:buFontTx/>
              <a:buNone/>
            </a:pPr>
            <a:r>
              <a:rPr lang="fa-IR" sz="2000" dirty="0" smtClean="0">
                <a:cs typeface="+mn-cs"/>
              </a:rPr>
              <a:t>14- تعریف و توصیف چگونگی گرفتاری یا حمایت مفرط والدین که وابستگی و ترسهای غیرواقعی مراجع را تقویت می کند. </a:t>
            </a:r>
            <a:endParaRPr lang="en-US" sz="2000" dirty="0" smtClean="0">
              <a:cs typeface="+mn-cs"/>
            </a:endParaRPr>
          </a:p>
          <a:p>
            <a:pPr>
              <a:buFontTx/>
              <a:buNone/>
            </a:pPr>
            <a:r>
              <a:rPr lang="fa-IR" sz="2000" dirty="0" smtClean="0">
                <a:cs typeface="+mn-cs"/>
              </a:rPr>
              <a:t>15- ارزیابی و تشخیص تعارض احتمالی میان والدین و دوستان و اطرافیان وآشنایان که در ارتباط با کودک هستند. </a:t>
            </a:r>
            <a:endParaRPr lang="en-US" sz="2000" dirty="0" smtClean="0">
              <a:cs typeface="+mn-cs"/>
            </a:endParaRPr>
          </a:p>
          <a:p>
            <a:pPr>
              <a:buFontTx/>
              <a:buNone/>
            </a:pPr>
            <a:r>
              <a:rPr lang="fa-IR" sz="2000" dirty="0" smtClean="0">
                <a:cs typeface="+mn-cs"/>
              </a:rPr>
              <a:t>16- مشاوره با اعضای خانواده درباره ی نیاز به محدودیت های مناسب، فاصله داشتن ازیکدیگر و خلوت و تنهایی </a:t>
            </a:r>
            <a:endParaRPr lang="en-US" sz="2000" dirty="0" smtClean="0">
              <a:cs typeface="+mn-cs"/>
            </a:endParaRPr>
          </a:p>
          <a:p>
            <a:pPr>
              <a:buFontTx/>
              <a:buNone/>
            </a:pPr>
            <a:r>
              <a:rPr lang="fa-IR" sz="2000" dirty="0" smtClean="0">
                <a:cs typeface="+mn-cs"/>
              </a:rPr>
              <a:t>17- ارجاع مراجع برای آزمونهای پزشکی که می تواند در ایجاد مسائل سلامتی وی نقش داشته باشد. </a:t>
            </a:r>
            <a:endParaRPr lang="en-US" sz="2000" dirty="0" smtClean="0">
              <a:cs typeface="+mn-cs"/>
            </a:endParaRPr>
          </a:p>
          <a:p>
            <a:pPr>
              <a:buFontTx/>
              <a:buNone/>
            </a:pPr>
            <a:r>
              <a:rPr lang="fa-IR" sz="2000" dirty="0" smtClean="0">
                <a:cs typeface="+mn-cs"/>
              </a:rPr>
              <a:t>18- بازنگری مراجع برای پذیرش اثرات جانبی و اثر بخشی بیش از پیش دارو درمانی </a:t>
            </a:r>
            <a:endParaRPr lang="en-US" sz="2000" dirty="0" smtClean="0">
              <a:cs typeface="+mn-cs"/>
            </a:endParaRPr>
          </a:p>
          <a:p>
            <a:pPr>
              <a:buFontTx/>
              <a:buNone/>
            </a:pPr>
            <a:endParaRPr lang="fa-IR" sz="2000" dirty="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780928"/>
            <a:ext cx="8219256" cy="3226363"/>
          </a:xfrm>
        </p:spPr>
        <p:txBody>
          <a:bodyPr>
            <a:normAutofit/>
          </a:bodyPr>
          <a:lstStyle/>
          <a:p>
            <a:pPr algn="ctr">
              <a:buFontTx/>
              <a:buNone/>
            </a:pPr>
            <a:r>
              <a:rPr lang="fa-IR" sz="2000" dirty="0" smtClean="0">
                <a:cs typeface="+mn-cs"/>
              </a:rPr>
              <a:t>منابع : </a:t>
            </a:r>
            <a:endParaRPr lang="en-US" sz="2000" dirty="0" smtClean="0">
              <a:cs typeface="+mn-cs"/>
            </a:endParaRPr>
          </a:p>
          <a:p>
            <a:pPr algn="ctr">
              <a:buFontTx/>
              <a:buNone/>
            </a:pPr>
            <a:r>
              <a:rPr lang="fa-IR" sz="2000" dirty="0" smtClean="0">
                <a:cs typeface="+mn-cs"/>
              </a:rPr>
              <a:t>خلاصه روانپزشکی کاپلان، تشخیص های پرستاری در روان – روان درمانگری – آرتورای جانگسما</a:t>
            </a:r>
            <a:endParaRPr lang="en-US" sz="2000" dirty="0" smtClean="0">
              <a:cs typeface="+mn-cs"/>
            </a:endParaRPr>
          </a:p>
          <a:p>
            <a:pPr>
              <a:buFontTx/>
              <a:buNone/>
            </a:pPr>
            <a:r>
              <a:rPr lang="fa-IR" sz="2000" dirty="0" smtClean="0">
                <a:cs typeface="+mn-cs"/>
              </a:rPr>
              <a:t> </a:t>
            </a:r>
            <a:endParaRPr lang="en-US" sz="2000" dirty="0" smtClean="0">
              <a:cs typeface="+mn-cs"/>
            </a:endParaRPr>
          </a:p>
          <a:p>
            <a:pPr>
              <a:buFontTx/>
              <a:buNone/>
            </a:pPr>
            <a:endParaRPr lang="fa-IR" sz="2000" dirty="0">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TotalTime>
  <Words>827</Words>
  <Application>Microsoft Office PowerPoint</Application>
  <PresentationFormat>On-screen Show (4:3)</PresentationFormat>
  <Paragraphs>49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اختلالات اضطرابي جدايي</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ebnehoseiniz1</dc:creator>
  <cp:lastModifiedBy>ebnehoseiniz1</cp:lastModifiedBy>
  <cp:revision>8</cp:revision>
  <dcterms:created xsi:type="dcterms:W3CDTF">2012-11-18T07:37:35Z</dcterms:created>
  <dcterms:modified xsi:type="dcterms:W3CDTF">2012-11-20T06:21:39Z</dcterms:modified>
</cp:coreProperties>
</file>